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e0e85c08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e0e85c08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There are emergency kit cook off recipes</a:t>
            </a:r>
            <a:r>
              <a:rPr lang="en-US" baseline="0" dirty="0" smtClean="0"/>
              <a:t> available – Try one before an emergency happens!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e0e85c08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e0e85c08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Pack an</a:t>
            </a:r>
            <a:r>
              <a:rPr lang="en-US" baseline="0" dirty="0" smtClean="0"/>
              <a:t> emergency kit for your pet with food, water, leash, litter, medications, blanket, and toys to take care of them during an emergency.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e0e85c0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e0e85c08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Learn</a:t>
            </a:r>
            <a:r>
              <a:rPr lang="en-US" baseline="0" dirty="0" smtClean="0"/>
              <a:t> how to manually open your garage door so you can drive your car during a power outage.  Have a 7 day supply of medications ready and a list of medications you take in your emergency kit.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e0e85c08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e0e85c08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 may be eligible on discounts through your utility company.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e0e85c08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e0e85c08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Include</a:t>
            </a:r>
            <a:r>
              <a:rPr lang="en-US" baseline="0" dirty="0" smtClean="0"/>
              <a:t> first aid supplies in your emergency kit to help yourself or others.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e0e85c08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e0e85c08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e0e85c08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e0e85c08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Have a small charger handy to power cell phones. 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e0e85c08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e0e85c08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Keep</a:t>
            </a:r>
            <a:r>
              <a:rPr lang="en-US" baseline="0" dirty="0" smtClean="0"/>
              <a:t> your refrigerator and freezer doors closed to help keep food cold. 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0e85c08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e0e85c08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Check on your neighbors to be sure they are safe and to offer a helping hand.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e0e85c08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e0e85c08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e0e85c08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e0e85c08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e0e85c08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e0e85c08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e0e85c08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e0e85c08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Prepare before</a:t>
            </a:r>
            <a:r>
              <a:rPr lang="en-US" baseline="0" dirty="0" smtClean="0"/>
              <a:t> an emergency.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e0e85c08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e0e85c08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 can find details on how to prepare at</a:t>
            </a:r>
            <a:r>
              <a:rPr lang="en-US" baseline="0" dirty="0" smtClean="0"/>
              <a:t> www.sacramentoready.org and I’ll talk about some key actions you can take to be prepared, stay safe and help others.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e0e85c08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e0e85c08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is an example of a disaster emergency kit.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e0e85c0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e0e85c0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No need to purchase an expensive a pre-made emergency kit,</a:t>
            </a:r>
            <a:r>
              <a:rPr lang="en-US" baseline="0" dirty="0" smtClean="0"/>
              <a:t> it is easy to build one.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e0e85c0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e0e85c0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These are some items to include in an emergency kit.  Have a</a:t>
            </a:r>
            <a:r>
              <a:rPr lang="en-US" baseline="0" dirty="0" smtClean="0"/>
              <a:t> three day supply of food and water per person.</a:t>
            </a:r>
            <a:r>
              <a:rPr lang="en-US" dirty="0" smtClean="0"/>
              <a:t> 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e0e85c0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e0e85c0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EmPOWER your kids to help make</a:t>
            </a:r>
            <a:r>
              <a:rPr lang="en-US" baseline="0" dirty="0" smtClean="0"/>
              <a:t> an emergency kit to help them feel prepared.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e0e85c08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e0e85c08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3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252330" y="4239500"/>
            <a:ext cx="757997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00"/>
              <a:buFont typeface="Arial"/>
              <a:buNone/>
            </a:pPr>
            <a:r>
              <a:rPr lang="en" sz="3473" b="1" dirty="0">
                <a:solidFill>
                  <a:srgbClr val="1F355E"/>
                </a:solidFill>
              </a:rPr>
              <a:t>Sacramento County Office of Emergency Services</a:t>
            </a:r>
            <a:endParaRPr sz="3473" b="1" dirty="0">
              <a:solidFill>
                <a:srgbClr val="1F355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65" y="4020162"/>
            <a:ext cx="768075" cy="7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3"/>
          <p:cNvSpPr/>
          <p:nvPr/>
        </p:nvSpPr>
        <p:spPr>
          <a:xfrm>
            <a:off x="0" y="0"/>
            <a:ext cx="9144000" cy="444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3DCEC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505"/>
            <a:ext cx="9144000" cy="478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3836500" y="244375"/>
            <a:ext cx="5307600" cy="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616375" y="244375"/>
            <a:ext cx="43245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SzPts val="990"/>
            </a:pPr>
            <a:r>
              <a:rPr lang="en" sz="3409" b="1" dirty="0">
                <a:solidFill>
                  <a:srgbClr val="1F355E"/>
                </a:solidFill>
              </a:rPr>
              <a:t>Pets Are Family </a:t>
            </a:r>
            <a:r>
              <a:rPr lang="en" sz="3409" b="1" dirty="0" smtClean="0">
                <a:solidFill>
                  <a:srgbClr val="1F355E"/>
                </a:solidFill>
              </a:rPr>
              <a:t>Too - </a:t>
            </a:r>
            <a:r>
              <a:rPr lang="en" b="1" dirty="0">
                <a:solidFill>
                  <a:srgbClr val="1F4497"/>
                </a:solidFill>
              </a:rPr>
              <a:t>Prepare for </a:t>
            </a:r>
            <a:r>
              <a:rPr lang="en" b="1" dirty="0" smtClean="0">
                <a:solidFill>
                  <a:srgbClr val="1F4497"/>
                </a:solidFill>
              </a:rPr>
              <a:t>Them </a:t>
            </a:r>
            <a:endParaRPr b="1" dirty="0">
              <a:solidFill>
                <a:srgbClr val="1F355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Calibri"/>
              <a:buNone/>
            </a:pPr>
            <a:r>
              <a:rPr lang="en" sz="1800" b="1" dirty="0" smtClean="0">
                <a:solidFill>
                  <a:srgbClr val="1F4497"/>
                </a:solidFill>
              </a:rPr>
              <a:t>	</a:t>
            </a:r>
            <a:endParaRPr sz="200" dirty="0">
              <a:solidFill>
                <a:srgbClr val="1F4497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l="16026" t="9110" r="21372" b="9257"/>
          <a:stretch/>
        </p:blipFill>
        <p:spPr>
          <a:xfrm>
            <a:off x="3350175" y="193800"/>
            <a:ext cx="1080650" cy="10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0" y="0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31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lang="en" sz="2140" b="1">
                <a:solidFill>
                  <a:schemeClr val="lt1"/>
                </a:solidFill>
              </a:rPr>
              <a:t>Let your power company know if you use medical equipment</a:t>
            </a:r>
            <a:endParaRPr sz="142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6"/>
          <p:cNvSpPr/>
          <p:nvPr/>
        </p:nvSpPr>
        <p:spPr>
          <a:xfrm>
            <a:off x="0" y="4703625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999"/>
          <a:stretch/>
        </p:blipFill>
        <p:spPr>
          <a:xfrm>
            <a:off x="0" y="0"/>
            <a:ext cx="9144003" cy="473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0" y="0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1267650" y="444900"/>
            <a:ext cx="27891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@SacramentoOES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lt1"/>
                </a:solidFill>
              </a:rPr>
              <a:t>@SacramentoOES</a:t>
            </a:r>
            <a:endParaRPr sz="19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SacramentoReady.org</a:t>
            </a:r>
            <a:endParaRPr sz="1900" b="1" dirty="0">
              <a:solidFill>
                <a:schemeClr val="lt1"/>
              </a:solidFill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 rot="-1618">
            <a:off x="4962640" y="3636365"/>
            <a:ext cx="19119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 b="1">
                <a:solidFill>
                  <a:srgbClr val="ED7D31"/>
                </a:solidFill>
              </a:rPr>
              <a:t>Sacramento-Alert.org</a:t>
            </a:r>
            <a:endParaRPr sz="1300" b="1" dirty="0">
              <a:solidFill>
                <a:srgbClr val="ED7D31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590" y="1094556"/>
            <a:ext cx="336221" cy="33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598" y="535426"/>
            <a:ext cx="334204" cy="33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494" y="1653700"/>
            <a:ext cx="334405" cy="33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/>
          <p:nvPr/>
        </p:nvSpPr>
        <p:spPr>
          <a:xfrm>
            <a:off x="5046350" y="2638975"/>
            <a:ext cx="1744500" cy="84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 rot="-1774">
            <a:off x="5046350" y="2572966"/>
            <a:ext cx="17445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F355E"/>
                </a:solidFill>
              </a:rPr>
              <a:t>Subscribe to get preparedness tips by text, email or phone.</a:t>
            </a:r>
            <a:endParaRPr sz="1500" b="1" dirty="0">
              <a:solidFill>
                <a:srgbClr val="1F355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t="3836"/>
          <a:stretch/>
        </p:blipFill>
        <p:spPr>
          <a:xfrm>
            <a:off x="0" y="0"/>
            <a:ext cx="9144003" cy="27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748200" y="2315363"/>
            <a:ext cx="7647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lang="en" sz="2240" b="1">
                <a:solidFill>
                  <a:srgbClr val="1F4497"/>
                </a:solidFill>
              </a:rPr>
              <a:t>Consider using a portable power station or a generator</a:t>
            </a:r>
            <a:endParaRPr sz="1520" dirty="0">
              <a:solidFill>
                <a:srgbClr val="1F4497"/>
              </a:solidFill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2441850" y="2767099"/>
            <a:ext cx="42603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F355E"/>
                </a:solidFill>
              </a:rPr>
              <a:t>Safety Guidelines for Home Generators</a:t>
            </a:r>
            <a:endParaRPr dirty="0">
              <a:solidFill>
                <a:srgbClr val="1F355E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64" y="3322762"/>
            <a:ext cx="1459162" cy="82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131" y="3338591"/>
            <a:ext cx="1764234" cy="7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780350" y="4277400"/>
            <a:ext cx="17664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ct val="82743"/>
              <a:buNone/>
            </a:pPr>
            <a:r>
              <a:rPr lang="en" sz="1130" b="1">
                <a:solidFill>
                  <a:srgbClr val="1F355E"/>
                </a:solidFill>
              </a:rPr>
              <a:t>Never Run Generators in an Enclosed Space</a:t>
            </a:r>
            <a:endParaRPr sz="1130" b="1" dirty="0">
              <a:solidFill>
                <a:srgbClr val="1F355E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526225" y="4277400"/>
            <a:ext cx="18363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ct val="82743"/>
              <a:buNone/>
            </a:pPr>
            <a:r>
              <a:rPr lang="en" sz="1130" b="1">
                <a:solidFill>
                  <a:srgbClr val="1F355E"/>
                </a:solidFill>
              </a:rPr>
              <a:t>Always Run Generators at Least 20 Feet From Your Home</a:t>
            </a:r>
            <a:endParaRPr sz="1130" b="1" dirty="0">
              <a:solidFill>
                <a:srgbClr val="1F355E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6597238" y="4277400"/>
            <a:ext cx="17664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ct val="82743"/>
              <a:buNone/>
            </a:pPr>
            <a:r>
              <a:rPr lang="en" sz="1130" b="1">
                <a:solidFill>
                  <a:srgbClr val="1F355E"/>
                </a:solidFill>
              </a:rPr>
              <a:t>Always Direct Exhaust Away From Your Home</a:t>
            </a:r>
            <a:endParaRPr sz="1130" b="1" dirty="0">
              <a:solidFill>
                <a:srgbClr val="1F355E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973" y="3354423"/>
            <a:ext cx="987150" cy="79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29"/>
          <p:cNvSpPr/>
          <p:nvPr/>
        </p:nvSpPr>
        <p:spPr>
          <a:xfrm>
            <a:off x="0" y="4703625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3" cy="47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30"/>
          <p:cNvSpPr/>
          <p:nvPr/>
        </p:nvSpPr>
        <p:spPr>
          <a:xfrm>
            <a:off x="0" y="4703625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478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311700" y="31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 b="1">
                <a:solidFill>
                  <a:schemeClr val="lt1"/>
                </a:solidFill>
              </a:rPr>
              <a:t>Be a Preparedness Superhero!</a:t>
            </a:r>
            <a:endParaRPr sz="142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249375"/>
            <a:ext cx="8146500" cy="956100"/>
          </a:xfrm>
          <a:prstGeom prst="rect">
            <a:avLst/>
          </a:prstGeom>
          <a:solidFill>
            <a:srgbClr val="B3D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3DCEC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375"/>
            <a:ext cx="60975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9" b="1">
                <a:solidFill>
                  <a:srgbClr val="1F355E"/>
                </a:solidFill>
              </a:rPr>
              <a:t>Power Outages Happen</a:t>
            </a:r>
            <a:endParaRPr sz="1510" b="1" dirty="0">
              <a:solidFill>
                <a:srgbClr val="1F355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Calibri"/>
              <a:buNone/>
            </a:pPr>
            <a:r>
              <a:rPr lang="en" sz="1800" b="1">
                <a:solidFill>
                  <a:srgbClr val="1F4497"/>
                </a:solidFill>
              </a:rPr>
              <a:t>Make Sure You and Your Family are Prepared</a:t>
            </a:r>
            <a:r>
              <a:rPr lang="en" sz="1210" b="1">
                <a:solidFill>
                  <a:srgbClr val="1F4497"/>
                </a:solidFill>
              </a:rPr>
              <a:t> </a:t>
            </a:r>
            <a:endParaRPr sz="200" dirty="0">
              <a:solidFill>
                <a:srgbClr val="1F449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410175"/>
            <a:ext cx="8520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Calibri"/>
              <a:buNone/>
            </a:pPr>
            <a:r>
              <a:rPr lang="en" sz="3000" b="1">
                <a:solidFill>
                  <a:srgbClr val="1F355E"/>
                </a:solidFill>
              </a:rPr>
              <a:t>What is a PSPS?</a:t>
            </a:r>
            <a:br>
              <a:rPr lang="en" sz="3000" b="1">
                <a:solidFill>
                  <a:srgbClr val="1F355E"/>
                </a:solidFill>
              </a:rPr>
            </a:br>
            <a:r>
              <a:rPr lang="en" sz="3000">
                <a:solidFill>
                  <a:srgbClr val="1F355E"/>
                </a:solidFill>
              </a:rPr>
              <a:t>It’s a Public Safety Power Shut-off, when local energy companies need to turn off power during extreme weather or wildfire conditions.</a:t>
            </a:r>
            <a:endParaRPr dirty="0">
              <a:solidFill>
                <a:srgbClr val="1F355E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0410"/>
          <a:stretch/>
        </p:blipFill>
        <p:spPr>
          <a:xfrm>
            <a:off x="0" y="3927526"/>
            <a:ext cx="9144003" cy="1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l="16026" t="9110" r="21372" b="9257"/>
          <a:stretch/>
        </p:blipFill>
        <p:spPr>
          <a:xfrm>
            <a:off x="7622775" y="184850"/>
            <a:ext cx="1080650" cy="10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482275"/>
            <a:ext cx="6912000" cy="4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" sz="3000" b="1">
                <a:solidFill>
                  <a:srgbClr val="00B0F0"/>
                </a:solidFill>
              </a:rPr>
              <a:t>Be Prepared, </a:t>
            </a:r>
            <a:r>
              <a:rPr lang="en" sz="3000" b="1">
                <a:solidFill>
                  <a:srgbClr val="1F3864"/>
                </a:solidFill>
              </a:rPr>
              <a:t>Stay Safe,</a:t>
            </a:r>
            <a:r>
              <a:rPr lang="en" sz="3000" b="1">
                <a:solidFill>
                  <a:srgbClr val="00B0F0"/>
                </a:solidFill>
              </a:rPr>
              <a:t> </a:t>
            </a:r>
            <a:r>
              <a:rPr lang="en" sz="3000" b="1">
                <a:solidFill>
                  <a:srgbClr val="ED7D31"/>
                </a:solidFill>
              </a:rPr>
              <a:t>Help Others</a:t>
            </a:r>
            <a:endParaRPr sz="100" dirty="0">
              <a:solidFill>
                <a:srgbClr val="1F4497"/>
              </a:solidFill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11700" y="1654675"/>
            <a:ext cx="4451400" cy="20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97"/>
              <a:buFont typeface="Calibri"/>
              <a:buNone/>
            </a:pPr>
            <a:r>
              <a:rPr lang="en" sz="261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 more information and resources go to:</a:t>
            </a:r>
            <a:endParaRPr sz="261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97"/>
              <a:buFont typeface="Calibri"/>
              <a:buNone/>
            </a:pPr>
            <a:r>
              <a:rPr lang="en" sz="1525" b="1">
                <a:solidFill>
                  <a:srgbClr val="1F355E"/>
                </a:solidFill>
              </a:rPr>
              <a:t/>
            </a:r>
            <a:br>
              <a:rPr lang="en" sz="1525" b="1">
                <a:solidFill>
                  <a:srgbClr val="1F355E"/>
                </a:solidFill>
              </a:rPr>
            </a:br>
            <a:r>
              <a:rPr lang="en" sz="261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SacramentoReady.org</a:t>
            </a:r>
            <a:br>
              <a:rPr lang="en" sz="261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10" b="1">
                <a:solidFill>
                  <a:srgbClr val="1F4497"/>
                </a:solidFill>
                <a:latin typeface="Calibri"/>
                <a:ea typeface="Calibri"/>
                <a:cs typeface="Calibri"/>
                <a:sym typeface="Calibri"/>
              </a:rPr>
              <a:t>SacramentoOES.org</a:t>
            </a:r>
            <a:endParaRPr sz="595" dirty="0">
              <a:solidFill>
                <a:srgbClr val="1F4497"/>
              </a:solidFill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b="10410"/>
          <a:stretch/>
        </p:blipFill>
        <p:spPr>
          <a:xfrm>
            <a:off x="0" y="3927526"/>
            <a:ext cx="9144003" cy="1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 l="16026" t="9110" r="21372" b="9257"/>
          <a:stretch/>
        </p:blipFill>
        <p:spPr>
          <a:xfrm>
            <a:off x="7622775" y="184850"/>
            <a:ext cx="1080650" cy="10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300" y="1479851"/>
            <a:ext cx="4256123" cy="222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16520"/>
          <a:stretch/>
        </p:blipFill>
        <p:spPr>
          <a:xfrm>
            <a:off x="0" y="0"/>
            <a:ext cx="9210527" cy="512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" y="3786200"/>
            <a:ext cx="9210527" cy="1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325875"/>
            <a:ext cx="58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9" b="1">
                <a:solidFill>
                  <a:schemeClr val="lt1"/>
                </a:solidFill>
              </a:rPr>
              <a:t>Be Proactive. Not Reactive.</a:t>
            </a:r>
            <a:endParaRPr sz="200" dirty="0">
              <a:solidFill>
                <a:schemeClr val="lt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l="3599" t="26870" r="5960" b="23516"/>
          <a:stretch/>
        </p:blipFill>
        <p:spPr>
          <a:xfrm>
            <a:off x="2387650" y="421350"/>
            <a:ext cx="4368698" cy="8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0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0" y="4703625"/>
            <a:ext cx="9144000" cy="4449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3" cy="47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92375"/>
            <a:ext cx="60975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9" b="1">
                <a:solidFill>
                  <a:srgbClr val="00B0F0"/>
                </a:solidFill>
              </a:rPr>
              <a:t>No Need to Break Open</a:t>
            </a:r>
            <a:br>
              <a:rPr lang="en" sz="3409" b="1">
                <a:solidFill>
                  <a:srgbClr val="00B0F0"/>
                </a:solidFill>
              </a:rPr>
            </a:br>
            <a:r>
              <a:rPr lang="en" sz="3409" b="1">
                <a:solidFill>
                  <a:srgbClr val="00B0F0"/>
                </a:solidFill>
              </a:rPr>
              <a:t>the Piggy Bank</a:t>
            </a:r>
            <a:endParaRPr sz="200" dirty="0">
              <a:solidFill>
                <a:srgbClr val="00B0F0"/>
              </a:solidFill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521225"/>
            <a:ext cx="5266200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91">
                <a:solidFill>
                  <a:srgbClr val="1F355E"/>
                </a:solidFill>
              </a:rPr>
              <a:t>You probably have most of what you need for a Disaster Emergency Kit around</a:t>
            </a:r>
            <a:br>
              <a:rPr lang="en" sz="3091">
                <a:solidFill>
                  <a:srgbClr val="1F355E"/>
                </a:solidFill>
              </a:rPr>
            </a:br>
            <a:r>
              <a:rPr lang="en" sz="3091">
                <a:solidFill>
                  <a:srgbClr val="1F355E"/>
                </a:solidFill>
              </a:rPr>
              <a:t>your house.</a:t>
            </a:r>
            <a:endParaRPr sz="491" dirty="0">
              <a:solidFill>
                <a:srgbClr val="1F355E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10410"/>
          <a:stretch/>
        </p:blipFill>
        <p:spPr>
          <a:xfrm>
            <a:off x="0" y="3927526"/>
            <a:ext cx="9144003" cy="1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600" y="842350"/>
            <a:ext cx="2429998" cy="242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194"/>
            <a:ext cx="9144003" cy="4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0"/>
            <a:ext cx="9144000" cy="399000"/>
          </a:xfrm>
          <a:prstGeom prst="rect">
            <a:avLst/>
          </a:prstGeom>
          <a:solidFill>
            <a:srgbClr val="F898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61825" y="0"/>
            <a:ext cx="85206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54395"/>
              <a:buNone/>
            </a:pPr>
            <a:r>
              <a:rPr lang="en" sz="1820" b="1">
                <a:solidFill>
                  <a:schemeClr val="lt1"/>
                </a:solidFill>
              </a:rPr>
              <a:t>MAKE AN EMERGENCY KIT</a:t>
            </a:r>
            <a:endParaRPr sz="182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0"/>
          <p:cNvSpPr/>
          <p:nvPr/>
        </p:nvSpPr>
        <p:spPr>
          <a:xfrm>
            <a:off x="0" y="4703625"/>
            <a:ext cx="9144000" cy="444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478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t="1045" b="4756"/>
          <a:stretch/>
        </p:blipFill>
        <p:spPr>
          <a:xfrm>
            <a:off x="0" y="634800"/>
            <a:ext cx="9144003" cy="45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/>
          <p:nvPr/>
        </p:nvSpPr>
        <p:spPr>
          <a:xfrm>
            <a:off x="0" y="0"/>
            <a:ext cx="9144000" cy="63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231"/>
              <a:buNone/>
            </a:pPr>
            <a:r>
              <a:rPr lang="en" sz="229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an emergency kit scavenger hunt</a:t>
            </a:r>
            <a:endParaRPr sz="1129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5344"/>
              <a:buFont typeface="Arial"/>
              <a:buNone/>
            </a:pPr>
            <a:r>
              <a:rPr lang="en" sz="116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 non-electronic games for family fun and in times of power outage</a:t>
            </a:r>
            <a:endParaRPr sz="116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1A1D59049034D8689B4E2AA58F367" ma:contentTypeVersion="1" ma:contentTypeDescription="Create a new document." ma:contentTypeScope="" ma:versionID="11e5148ab3cfd14ad6b9989c11ba37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5E2BDC-157D-49FF-B2AF-4A8960BD740E}"/>
</file>

<file path=customXml/itemProps2.xml><?xml version="1.0" encoding="utf-8"?>
<ds:datastoreItem xmlns:ds="http://schemas.openxmlformats.org/officeDocument/2006/customXml" ds:itemID="{F2812346-0FFA-48BF-BC7C-60478E8C782D}"/>
</file>

<file path=customXml/itemProps3.xml><?xml version="1.0" encoding="utf-8"?>
<ds:datastoreItem xmlns:ds="http://schemas.openxmlformats.org/officeDocument/2006/customXml" ds:itemID="{9852EF6E-7FF9-45B1-9BFA-46020087CF3B}"/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453</Words>
  <Application>Microsoft Office PowerPoint</Application>
  <PresentationFormat>On-screen Show (16:9)</PresentationFormat>
  <Paragraphs>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PowerPoint Presentation</vt:lpstr>
      <vt:lpstr>Power Outages Happen Make Sure You and Your Family are Prepared </vt:lpstr>
      <vt:lpstr>Be Proactive. Not Reactive.</vt:lpstr>
      <vt:lpstr>PowerPoint Presentation</vt:lpstr>
      <vt:lpstr>PowerPoint Presentation</vt:lpstr>
      <vt:lpstr>No Need to Break Open the Piggy Bank</vt:lpstr>
      <vt:lpstr>MAKE AN EMERGENCY KIT</vt:lpstr>
      <vt:lpstr>PowerPoint Presentation</vt:lpstr>
      <vt:lpstr>Have an emergency kit scavenger hunt Play non-electronic games for family fun and in times of power outage</vt:lpstr>
      <vt:lpstr>PowerPoint Presentation</vt:lpstr>
      <vt:lpstr>PowerPoint Presentation</vt:lpstr>
      <vt:lpstr>PowerPoint Presentation</vt:lpstr>
      <vt:lpstr>Let your power company know if you use medical equipment</vt:lpstr>
      <vt:lpstr>PowerPoint Presentation</vt:lpstr>
      <vt:lpstr>@SacramentoOES @SacramentoOES SacramentoReady.org</vt:lpstr>
      <vt:lpstr>Consider using a portable power station or a generator</vt:lpstr>
      <vt:lpstr>PowerPoint Presentation</vt:lpstr>
      <vt:lpstr>PowerPoint Presentation</vt:lpstr>
      <vt:lpstr>PowerPoint Presentation</vt:lpstr>
      <vt:lpstr>Be Prepared, Stay Safe, Help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Pesely. Lynn</dc:creator>
  <cp:lastModifiedBy>Pesely. Lynn</cp:lastModifiedBy>
  <cp:revision>11</cp:revision>
  <dcterms:modified xsi:type="dcterms:W3CDTF">2022-08-25T21:53:15Z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0x0101005451A1D59049034D8689B4E2AA58F367</vt:lpwstr>
  </property>
</Properties>
</file>